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929A"/>
    <a:srgbClr val="FFA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99300087489063"/>
          <c:y val="6.9444444444444448E-2"/>
          <c:w val="0.84489588801399818"/>
          <c:h val="0.7359029600466607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'Histograma Edades2 '!$M$3:$R$3</c:f>
              <c:strCache>
                <c:ptCount val="6"/>
                <c:pt idx="0">
                  <c:v>17-30</c:v>
                </c:pt>
                <c:pt idx="1">
                  <c:v>31-40</c:v>
                </c:pt>
                <c:pt idx="2">
                  <c:v>41-50</c:v>
                </c:pt>
                <c:pt idx="3">
                  <c:v>51-60</c:v>
                </c:pt>
                <c:pt idx="4">
                  <c:v>61-70</c:v>
                </c:pt>
                <c:pt idx="5">
                  <c:v>71-80</c:v>
                </c:pt>
              </c:strCache>
            </c:strRef>
          </c:cat>
          <c:val>
            <c:numRef>
              <c:f>'Histograma Edades2 '!$M$4:$R$4</c:f>
              <c:numCache>
                <c:formatCode>General</c:formatCode>
                <c:ptCount val="6"/>
                <c:pt idx="0">
                  <c:v>72</c:v>
                </c:pt>
                <c:pt idx="1">
                  <c:v>13</c:v>
                </c:pt>
                <c:pt idx="2">
                  <c:v>12</c:v>
                </c:pt>
                <c:pt idx="3">
                  <c:v>22</c:v>
                </c:pt>
                <c:pt idx="4">
                  <c:v>13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79-4298-9B08-9CAF531D8E3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43277168"/>
        <c:axId val="643278808"/>
      </c:barChart>
      <c:catAx>
        <c:axId val="6432771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r>
                  <a:rPr lang="en-US" sz="1200"/>
                  <a:t>Rango de edad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aramond" panose="02020404030301010803" pitchFamily="18" charset="0"/>
                  <a:ea typeface="+mn-ea"/>
                  <a:cs typeface="+mn-cs"/>
                </a:defRPr>
              </a:pPr>
              <a:endParaRPr lang="es-E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s-ES"/>
          </a:p>
        </c:txPr>
        <c:crossAx val="643278808"/>
        <c:crosses val="autoZero"/>
        <c:auto val="1"/>
        <c:lblAlgn val="ctr"/>
        <c:lblOffset val="100"/>
        <c:noMultiLvlLbl val="0"/>
      </c:catAx>
      <c:valAx>
        <c:axId val="643278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r>
                  <a:rPr lang="en-US" sz="1200"/>
                  <a:t>Número de respuestas </a:t>
                </a:r>
              </a:p>
            </c:rich>
          </c:tx>
          <c:layout>
            <c:manualLayout>
              <c:xMode val="edge"/>
              <c:yMode val="edge"/>
              <c:x val="1.3194444444444444E-2"/>
              <c:y val="0.1596179644211140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aramond" panose="02020404030301010803" pitchFamily="18" charset="0"/>
                  <a:ea typeface="+mn-ea"/>
                  <a:cs typeface="+mn-cs"/>
                </a:defRPr>
              </a:pPr>
              <a:endParaRPr lang="es-E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s-ES"/>
          </a:p>
        </c:txPr>
        <c:crossAx val="643277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Garamond" panose="02020404030301010803" pitchFamily="18" charset="0"/>
        </a:defRPr>
      </a:pPr>
      <a:endParaRPr lang="es-E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r>
              <a:rPr lang="es-ES" sz="1200"/>
              <a:t>G</a:t>
            </a:r>
            <a:r>
              <a:rPr lang="es-ES" sz="1200" cap="none"/>
              <a:t>rado conocimiento </a:t>
            </a:r>
            <a:r>
              <a:rPr lang="es-ES" sz="1200"/>
              <a:t>ODS</a:t>
            </a:r>
          </a:p>
        </c:rich>
      </c:tx>
      <c:layout>
        <c:manualLayout>
          <c:xMode val="edge"/>
          <c:yMode val="edge"/>
          <c:x val="0.28344336765596606"/>
          <c:y val="4.21664936577461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0.29263905713708871"/>
          <c:y val="0.16364323028753242"/>
          <c:w val="0.44677342014940447"/>
          <c:h val="0.74701665105366666"/>
        </c:manualLayout>
      </c:layout>
      <c:doughnutChart>
        <c:varyColors val="1"/>
        <c:ser>
          <c:idx val="1"/>
          <c:order val="0"/>
          <c:dPt>
            <c:idx val="0"/>
            <c:bubble3D val="0"/>
            <c:spPr>
              <a:solidFill>
                <a:schemeClr val="accent6">
                  <a:tint val="54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015-4CF4-8809-A920A0AF8EBA}"/>
              </c:ext>
            </c:extLst>
          </c:dPt>
          <c:dPt>
            <c:idx val="1"/>
            <c:bubble3D val="0"/>
            <c:spPr>
              <a:solidFill>
                <a:schemeClr val="accent6">
                  <a:tint val="77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015-4CF4-8809-A920A0AF8EBA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015-4CF4-8809-A920A0AF8EBA}"/>
              </c:ext>
            </c:extLst>
          </c:dPt>
          <c:dPt>
            <c:idx val="3"/>
            <c:bubble3D val="0"/>
            <c:spPr>
              <a:solidFill>
                <a:schemeClr val="accent6">
                  <a:shade val="76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015-4CF4-8809-A920A0AF8EBA}"/>
              </c:ext>
            </c:extLst>
          </c:dPt>
          <c:dPt>
            <c:idx val="4"/>
            <c:bubble3D val="0"/>
            <c:spPr>
              <a:solidFill>
                <a:schemeClr val="accent6">
                  <a:shade val="53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E015-4CF4-8809-A920A0AF8EBA}"/>
              </c:ext>
            </c:extLst>
          </c:dPt>
          <c:dLbls>
            <c:dLbl>
              <c:idx val="0"/>
              <c:layout>
                <c:manualLayout>
                  <c:x val="1.282051282051282E-2"/>
                  <c:y val="-1.60771704180064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15-4CF4-8809-A920A0AF8EBA}"/>
                </c:ext>
              </c:extLst>
            </c:dLbl>
            <c:dLbl>
              <c:idx val="1"/>
              <c:layout>
                <c:manualLayout>
                  <c:x val="1.6025641025641024E-2"/>
                  <c:y val="4.9124119902327946E-1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15-4CF4-8809-A920A0AF8EBA}"/>
                </c:ext>
              </c:extLst>
            </c:dLbl>
            <c:dLbl>
              <c:idx val="4"/>
              <c:layout>
                <c:manualLayout>
                  <c:x val="-9.6153846153846159E-3"/>
                  <c:y val="4.9124119902327946E-1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015-4CF4-8809-A920A0AF8E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val>
            <c:numRef>
              <c:f>'cono ODS'!$B$15:$B$19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46</c:v>
                </c:pt>
                <c:pt idx="3">
                  <c:v>58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015-4CF4-8809-A920A0AF8EB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77623745494351093"/>
          <c:y val="0.32253419726421884"/>
          <c:w val="0.10581849637786184"/>
          <c:h val="0.572905978545338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Garamond" panose="02020404030301010803" pitchFamily="18" charset="0"/>
        </a:defRPr>
      </a:pPr>
      <a:endParaRPr lang="es-E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r>
              <a:rPr lang="en-US" sz="1200" b="1"/>
              <a:t>Frecuencia de reciclaje </a:t>
            </a:r>
          </a:p>
        </c:rich>
      </c:tx>
      <c:layout>
        <c:manualLayout>
          <c:xMode val="edge"/>
          <c:yMode val="edge"/>
          <c:x val="1.8119336936964249E-2"/>
          <c:y val="3.63967242948134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'frec recicla Hog Vet '!$B$22</c:f>
              <c:strCache>
                <c:ptCount val="1"/>
                <c:pt idx="0">
                  <c:v>Hogar 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'frec recicla Hog Vet '!$A$23:$A$27</c:f>
              <c:strCache>
                <c:ptCount val="5"/>
                <c:pt idx="0">
                  <c:v>Casi siempre</c:v>
                </c:pt>
                <c:pt idx="1">
                  <c:v>Frecuentemente</c:v>
                </c:pt>
                <c:pt idx="2">
                  <c:v>A veces</c:v>
                </c:pt>
                <c:pt idx="3">
                  <c:v>Casi nunca</c:v>
                </c:pt>
                <c:pt idx="4">
                  <c:v>Nunca</c:v>
                </c:pt>
              </c:strCache>
            </c:strRef>
          </c:cat>
          <c:val>
            <c:numRef>
              <c:f>'frec recicla Hog Vet '!$B$23:$B$27</c:f>
              <c:numCache>
                <c:formatCode>General</c:formatCode>
                <c:ptCount val="5"/>
                <c:pt idx="0">
                  <c:v>88</c:v>
                </c:pt>
                <c:pt idx="1">
                  <c:v>5</c:v>
                </c:pt>
                <c:pt idx="2">
                  <c:v>5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34-4DF7-A14D-64CB4D00F398}"/>
            </c:ext>
          </c:extLst>
        </c:ser>
        <c:ser>
          <c:idx val="1"/>
          <c:order val="1"/>
          <c:tx>
            <c:strRef>
              <c:f>'frec recicla Hog Vet '!$C$22</c:f>
              <c:strCache>
                <c:ptCount val="1"/>
                <c:pt idx="0">
                  <c:v>Veterinaria 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'frec recicla Hog Vet '!$A$23:$A$27</c:f>
              <c:strCache>
                <c:ptCount val="5"/>
                <c:pt idx="0">
                  <c:v>Casi siempre</c:v>
                </c:pt>
                <c:pt idx="1">
                  <c:v>Frecuentemente</c:v>
                </c:pt>
                <c:pt idx="2">
                  <c:v>A veces</c:v>
                </c:pt>
                <c:pt idx="3">
                  <c:v>Casi nunca</c:v>
                </c:pt>
                <c:pt idx="4">
                  <c:v>Nunca</c:v>
                </c:pt>
              </c:strCache>
            </c:strRef>
          </c:cat>
          <c:val>
            <c:numRef>
              <c:f>'frec recicla Hog Vet '!$C$23:$C$27</c:f>
              <c:numCache>
                <c:formatCode>General</c:formatCode>
                <c:ptCount val="5"/>
                <c:pt idx="0">
                  <c:v>38</c:v>
                </c:pt>
                <c:pt idx="1">
                  <c:v>28</c:v>
                </c:pt>
                <c:pt idx="2">
                  <c:v>17</c:v>
                </c:pt>
                <c:pt idx="3">
                  <c:v>10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34-4DF7-A14D-64CB4D00F3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20716880"/>
        <c:axId val="720715240"/>
      </c:barChart>
      <c:catAx>
        <c:axId val="720716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s-ES"/>
          </a:p>
        </c:txPr>
        <c:crossAx val="720715240"/>
        <c:crosses val="autoZero"/>
        <c:auto val="1"/>
        <c:lblAlgn val="ctr"/>
        <c:lblOffset val="100"/>
        <c:noMultiLvlLbl val="0"/>
      </c:catAx>
      <c:valAx>
        <c:axId val="720715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r>
                  <a:rPr lang="en-US"/>
                  <a:t>Porcentaje </a:t>
                </a:r>
              </a:p>
            </c:rich>
          </c:tx>
          <c:layout>
            <c:manualLayout>
              <c:xMode val="edge"/>
              <c:yMode val="edge"/>
              <c:x val="0.50143622662001341"/>
              <c:y val="0.758074703749279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aramond" panose="02020404030301010803" pitchFamily="18" charset="0"/>
                  <a:ea typeface="+mn-ea"/>
                  <a:cs typeface="+mn-cs"/>
                </a:defRPr>
              </a:pPr>
              <a:endParaRPr lang="es-E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s-ES"/>
          </a:p>
        </c:txPr>
        <c:crossAx val="72071688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0558763108417568"/>
          <c:y val="0.19467811315252256"/>
          <c:w val="0.3842675935839836"/>
          <c:h val="0.11635676412931605"/>
        </c:manualLayout>
      </c:layout>
      <c:overlay val="0"/>
      <c:spPr>
        <a:solidFill>
          <a:sysClr val="window" lastClr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Garamond" panose="02020404030301010803" pitchFamily="18" charset="0"/>
        </a:defRPr>
      </a:pPr>
      <a:endParaRPr lang="es-E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r>
              <a:rPr lang="en-US" b="1"/>
              <a:t>Motivos que dificultan reciclar </a:t>
            </a:r>
          </a:p>
        </c:rich>
      </c:tx>
      <c:layout>
        <c:manualLayout>
          <c:xMode val="edge"/>
          <c:yMode val="edge"/>
          <c:x val="6.5313105986975248E-2"/>
          <c:y val="3.25203252032520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'frec recicla Hog Vet '!$B$22</c:f>
              <c:strCache>
                <c:ptCount val="1"/>
                <c:pt idx="0">
                  <c:v>Hogar 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'frec recicla Hog Vet '!$A$32:$A$37</c:f>
              <c:strCache>
                <c:ptCount val="6"/>
                <c:pt idx="0">
                  <c:v>Fata de espacio </c:v>
                </c:pt>
                <c:pt idx="1">
                  <c:v>Desconfianza en las instituciones encargadas del reciclaje</c:v>
                </c:pt>
                <c:pt idx="2">
                  <c:v>Distancia al contenedor </c:v>
                </c:pt>
                <c:pt idx="3">
                  <c:v>Falta de espacio</c:v>
                </c:pt>
                <c:pt idx="4">
                  <c:v>Falta de Inforamción sobre los materiales que se pueden reciclar</c:v>
                </c:pt>
                <c:pt idx="5">
                  <c:v>Otro </c:v>
                </c:pt>
              </c:strCache>
            </c:strRef>
          </c:cat>
          <c:val>
            <c:numRef>
              <c:f>'frec recicla Hog Vet '!$B$32:$B$37</c:f>
              <c:numCache>
                <c:formatCode>General</c:formatCode>
                <c:ptCount val="6"/>
                <c:pt idx="0">
                  <c:v>51</c:v>
                </c:pt>
                <c:pt idx="1">
                  <c:v>41</c:v>
                </c:pt>
                <c:pt idx="2">
                  <c:v>17</c:v>
                </c:pt>
                <c:pt idx="3">
                  <c:v>28</c:v>
                </c:pt>
                <c:pt idx="4">
                  <c:v>55</c:v>
                </c:pt>
                <c:pt idx="5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6B-408D-B566-0941C4B21ED0}"/>
            </c:ext>
          </c:extLst>
        </c:ser>
        <c:ser>
          <c:idx val="1"/>
          <c:order val="1"/>
          <c:tx>
            <c:strRef>
              <c:f>'frec recicla Hog Vet '!$C$22</c:f>
              <c:strCache>
                <c:ptCount val="1"/>
                <c:pt idx="0">
                  <c:v>Veterinaria 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'frec recicla Hog Vet '!$A$32:$A$37</c:f>
              <c:strCache>
                <c:ptCount val="6"/>
                <c:pt idx="0">
                  <c:v>Fata de espacio </c:v>
                </c:pt>
                <c:pt idx="1">
                  <c:v>Desconfianza en las instituciones encargadas del reciclaje</c:v>
                </c:pt>
                <c:pt idx="2">
                  <c:v>Distancia al contenedor </c:v>
                </c:pt>
                <c:pt idx="3">
                  <c:v>Falta de espacio</c:v>
                </c:pt>
                <c:pt idx="4">
                  <c:v>Falta de Inforamción sobre los materiales que se pueden reciclar</c:v>
                </c:pt>
                <c:pt idx="5">
                  <c:v>Otro </c:v>
                </c:pt>
              </c:strCache>
            </c:strRef>
          </c:cat>
          <c:val>
            <c:numRef>
              <c:f>'frec recicla Hog Vet '!$C$32:$C$37</c:f>
              <c:numCache>
                <c:formatCode>General</c:formatCode>
                <c:ptCount val="6"/>
                <c:pt idx="0">
                  <c:v>31</c:v>
                </c:pt>
                <c:pt idx="1">
                  <c:v>17</c:v>
                </c:pt>
                <c:pt idx="2">
                  <c:v>77</c:v>
                </c:pt>
                <c:pt idx="3">
                  <c:v>15</c:v>
                </c:pt>
                <c:pt idx="4">
                  <c:v>31</c:v>
                </c:pt>
                <c:pt idx="5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6B-408D-B566-0941C4B21E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20716880"/>
        <c:axId val="720715240"/>
      </c:barChart>
      <c:catAx>
        <c:axId val="720716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s-ES"/>
          </a:p>
        </c:txPr>
        <c:crossAx val="720715240"/>
        <c:crosses val="autoZero"/>
        <c:auto val="1"/>
        <c:lblAlgn val="r"/>
        <c:lblOffset val="100"/>
        <c:noMultiLvlLbl val="0"/>
      </c:catAx>
      <c:valAx>
        <c:axId val="720715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r>
                  <a:rPr lang="en-US"/>
                  <a:t>Número de respuestas  </a:t>
                </a:r>
              </a:p>
            </c:rich>
          </c:tx>
          <c:layout>
            <c:manualLayout>
              <c:xMode val="edge"/>
              <c:yMode val="edge"/>
              <c:x val="0.59312905886764156"/>
              <c:y val="0.8466471640867179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aramond" panose="02020404030301010803" pitchFamily="18" charset="0"/>
                  <a:ea typeface="+mn-ea"/>
                  <a:cs typeface="+mn-cs"/>
                </a:defRPr>
              </a:pPr>
              <a:endParaRPr lang="es-E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s-ES"/>
          </a:p>
        </c:txPr>
        <c:crossAx val="72071688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643334861363061"/>
          <c:y val="0.19467811315252256"/>
          <c:w val="0.28342186301221794"/>
          <c:h val="7.8005883705624404E-2"/>
        </c:manualLayout>
      </c:layout>
      <c:overlay val="0"/>
      <c:spPr>
        <a:solidFill>
          <a:sysClr val="window" lastClr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Garamond" panose="02020404030301010803" pitchFamily="18" charset="0"/>
        </a:defRPr>
      </a:pPr>
      <a:endParaRPr lang="es-E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r>
              <a:rPr lang="en-US" sz="1000" b="1"/>
              <a:t>Motivaciones para el reciclaje </a:t>
            </a:r>
          </a:p>
        </c:rich>
      </c:tx>
      <c:layout>
        <c:manualLayout>
          <c:xMode val="edge"/>
          <c:yMode val="edge"/>
          <c:x val="1.4622386624980329E-2"/>
          <c:y val="6.0316347626268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'Motivacion recicl'!$P$30</c:f>
              <c:strCache>
                <c:ptCount val="1"/>
                <c:pt idx="0">
                  <c:v>Opción preferida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'Motivacion recicl'!$O$31:$O$34</c:f>
              <c:strCache>
                <c:ptCount val="4"/>
                <c:pt idx="0">
                  <c:v>Recibir incentivos </c:v>
                </c:pt>
                <c:pt idx="1">
                  <c:v>Tener seguridad de su reciclaje </c:v>
                </c:pt>
                <c:pt idx="2">
                  <c:v>Contenedores a mi alcance </c:v>
                </c:pt>
                <c:pt idx="3">
                  <c:v>Más información </c:v>
                </c:pt>
              </c:strCache>
            </c:strRef>
          </c:cat>
          <c:val>
            <c:numRef>
              <c:f>'Motivacion recicl'!$P$31:$P$34</c:f>
              <c:numCache>
                <c:formatCode>0</c:formatCode>
                <c:ptCount val="4"/>
                <c:pt idx="0">
                  <c:v>24.060150375939848</c:v>
                </c:pt>
                <c:pt idx="1">
                  <c:v>45.864661654135332</c:v>
                </c:pt>
                <c:pt idx="2">
                  <c:v>26.315789473684209</c:v>
                </c:pt>
                <c:pt idx="3">
                  <c:v>9.7744360902255636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5D-40A7-B9DC-DB2BE344D0AE}"/>
            </c:ext>
          </c:extLst>
        </c:ser>
        <c:ser>
          <c:idx val="1"/>
          <c:order val="1"/>
          <c:tx>
            <c:strRef>
              <c:f>'Motivacion recicl'!$Q$30</c:f>
              <c:strCache>
                <c:ptCount val="1"/>
                <c:pt idx="0">
                  <c:v>Segunda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'Motivacion recicl'!$O$31:$O$34</c:f>
              <c:strCache>
                <c:ptCount val="4"/>
                <c:pt idx="0">
                  <c:v>Recibir incentivos </c:v>
                </c:pt>
                <c:pt idx="1">
                  <c:v>Tener seguridad de su reciclaje </c:v>
                </c:pt>
                <c:pt idx="2">
                  <c:v>Contenedores a mi alcance </c:v>
                </c:pt>
                <c:pt idx="3">
                  <c:v>Más información </c:v>
                </c:pt>
              </c:strCache>
            </c:strRef>
          </c:cat>
          <c:val>
            <c:numRef>
              <c:f>'Motivacion recicl'!$Q$31:$Q$34</c:f>
              <c:numCache>
                <c:formatCode>0</c:formatCode>
                <c:ptCount val="4"/>
                <c:pt idx="0">
                  <c:v>17.293233082706767</c:v>
                </c:pt>
                <c:pt idx="1">
                  <c:v>24.060150375939848</c:v>
                </c:pt>
                <c:pt idx="2">
                  <c:v>34.586466165413533</c:v>
                </c:pt>
                <c:pt idx="3">
                  <c:v>23.308270676691727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5D-40A7-B9DC-DB2BE344D0AE}"/>
            </c:ext>
          </c:extLst>
        </c:ser>
        <c:ser>
          <c:idx val="2"/>
          <c:order val="2"/>
          <c:tx>
            <c:strRef>
              <c:f>'Motivacion recicl'!$R$30</c:f>
              <c:strCache>
                <c:ptCount val="1"/>
                <c:pt idx="0">
                  <c:v>Tercera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'Motivacion recicl'!$O$31:$O$34</c:f>
              <c:strCache>
                <c:ptCount val="4"/>
                <c:pt idx="0">
                  <c:v>Recibir incentivos </c:v>
                </c:pt>
                <c:pt idx="1">
                  <c:v>Tener seguridad de su reciclaje </c:v>
                </c:pt>
                <c:pt idx="2">
                  <c:v>Contenedores a mi alcance </c:v>
                </c:pt>
                <c:pt idx="3">
                  <c:v>Más información </c:v>
                </c:pt>
              </c:strCache>
            </c:strRef>
          </c:cat>
          <c:val>
            <c:numRef>
              <c:f>'Motivacion recicl'!$R$31:$R$34</c:f>
              <c:numCache>
                <c:formatCode>0</c:formatCode>
                <c:ptCount val="4"/>
                <c:pt idx="0">
                  <c:v>18.796992481203006</c:v>
                </c:pt>
                <c:pt idx="1">
                  <c:v>19.548872180451127</c:v>
                </c:pt>
                <c:pt idx="2">
                  <c:v>27.06766917293233</c:v>
                </c:pt>
                <c:pt idx="3">
                  <c:v>34.586466165413533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5D-40A7-B9DC-DB2BE344D0AE}"/>
            </c:ext>
          </c:extLst>
        </c:ser>
        <c:ser>
          <c:idx val="3"/>
          <c:order val="3"/>
          <c:tx>
            <c:strRef>
              <c:f>'Motivacion recicl'!$S$30</c:f>
              <c:strCache>
                <c:ptCount val="1"/>
                <c:pt idx="0">
                  <c:v>Cuarta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'Motivacion recicl'!$O$31:$O$34</c:f>
              <c:strCache>
                <c:ptCount val="4"/>
                <c:pt idx="0">
                  <c:v>Recibir incentivos </c:v>
                </c:pt>
                <c:pt idx="1">
                  <c:v>Tener seguridad de su reciclaje </c:v>
                </c:pt>
                <c:pt idx="2">
                  <c:v>Contenedores a mi alcance </c:v>
                </c:pt>
                <c:pt idx="3">
                  <c:v>Más información </c:v>
                </c:pt>
              </c:strCache>
            </c:strRef>
          </c:cat>
          <c:val>
            <c:numRef>
              <c:f>'Motivacion recicl'!$S$31:$S$34</c:f>
              <c:numCache>
                <c:formatCode>0</c:formatCode>
                <c:ptCount val="4"/>
                <c:pt idx="0">
                  <c:v>39.849624060150376</c:v>
                </c:pt>
                <c:pt idx="1">
                  <c:v>10.526315789473683</c:v>
                </c:pt>
                <c:pt idx="2">
                  <c:v>12.030075187969924</c:v>
                </c:pt>
                <c:pt idx="3">
                  <c:v>32.330827067669169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5D-40A7-B9DC-DB2BE344D0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2135712"/>
        <c:axId val="192138664"/>
      </c:barChart>
      <c:catAx>
        <c:axId val="192135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s-ES"/>
          </a:p>
        </c:txPr>
        <c:crossAx val="192138664"/>
        <c:crosses val="autoZero"/>
        <c:auto val="1"/>
        <c:lblAlgn val="ctr"/>
        <c:lblOffset val="100"/>
        <c:noMultiLvlLbl val="0"/>
      </c:catAx>
      <c:valAx>
        <c:axId val="192138664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r>
                  <a:rPr lang="es-ES"/>
                  <a:t>Porcentaje</a:t>
                </a:r>
              </a:p>
            </c:rich>
          </c:tx>
          <c:layout>
            <c:manualLayout>
              <c:xMode val="edge"/>
              <c:yMode val="edge"/>
              <c:x val="0.58542501294008131"/>
              <c:y val="0.77916019245511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aramond" panose="02020404030301010803" pitchFamily="18" charset="0"/>
                  <a:ea typeface="+mn-ea"/>
                  <a:cs typeface="+mn-cs"/>
                </a:defRPr>
              </a:pPr>
              <a:endParaRPr lang="es-E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s-ES"/>
          </a:p>
        </c:txPr>
        <c:crossAx val="19213571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900196850393702"/>
          <c:y val="0.90266805191017785"/>
          <c:w val="0.63099798543198915"/>
          <c:h val="8.9652595508894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Garamond" panose="02020404030301010803" pitchFamily="18" charset="0"/>
        </a:defRPr>
      </a:pPr>
      <a:endParaRPr lang="es-E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5F09-E9D6-4567-8C76-1CB3FAA1439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4663-C763-4667-B503-728CEFDAA4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1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5F09-E9D6-4567-8C76-1CB3FAA1439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4663-C763-4667-B503-728CEFDAA4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5F09-E9D6-4567-8C76-1CB3FAA1439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4663-C763-4667-B503-728CEFDAA4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49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5F09-E9D6-4567-8C76-1CB3FAA1439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4663-C763-4667-B503-728CEFDAA4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70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5F09-E9D6-4567-8C76-1CB3FAA1439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4663-C763-4667-B503-728CEFDAA4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18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5F09-E9D6-4567-8C76-1CB3FAA1439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4663-C763-4667-B503-728CEFDAA4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0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5F09-E9D6-4567-8C76-1CB3FAA1439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4663-C763-4667-B503-728CEFDAA4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11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5F09-E9D6-4567-8C76-1CB3FAA1439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4663-C763-4667-B503-728CEFDAA4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33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5F09-E9D6-4567-8C76-1CB3FAA1439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4663-C763-4667-B503-728CEFDAA4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53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5F09-E9D6-4567-8C76-1CB3FAA1439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4663-C763-4667-B503-728CEFDAA4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66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5F09-E9D6-4567-8C76-1CB3FAA1439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4663-C763-4667-B503-728CEFDAA4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1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65F09-E9D6-4567-8C76-1CB3FAA1439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04663-C763-4667-B503-728CEFDAA4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7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1.png"/><Relationship Id="rId7" Type="http://schemas.openxmlformats.org/officeDocument/2006/relationships/chart" Target="../charts/chart4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2.png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Gráfico 19"/>
          <p:cNvGraphicFramePr/>
          <p:nvPr>
            <p:extLst>
              <p:ext uri="{D42A27DB-BD31-4B8C-83A1-F6EECF244321}">
                <p14:modId xmlns:p14="http://schemas.microsoft.com/office/powerpoint/2010/main" val="1532991872"/>
              </p:ext>
            </p:extLst>
          </p:nvPr>
        </p:nvGraphicFramePr>
        <p:xfrm>
          <a:off x="381081" y="3884761"/>
          <a:ext cx="3898265" cy="2385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t="124" r="1054"/>
          <a:stretch/>
        </p:blipFill>
        <p:spPr>
          <a:xfrm>
            <a:off x="222102" y="514895"/>
            <a:ext cx="5533590" cy="2796029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9120221"/>
            <a:ext cx="3621643" cy="36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2400"/>
              </a:spcAft>
            </a:pPr>
            <a:r>
              <a:rPr lang="es-ES" sz="800" cap="all" dirty="0">
                <a:solidFill>
                  <a:srgbClr val="202124"/>
                </a:solidFill>
                <a:effectLst/>
                <a:latin typeface="Garamond" panose="02020404030301010803" pitchFamily="18" charset="0"/>
                <a:ea typeface="STXinwei"/>
                <a:cs typeface="Times New Roman" panose="02020603050405020304" pitchFamily="18" charset="0"/>
              </a:rPr>
              <a:t>Proyecto de Innovación docente: Campus saludable y ODS en la Facultad de Veterinaria. ID 4710 / 2023</a:t>
            </a:r>
            <a:endParaRPr lang="en-US" sz="800" cap="all" dirty="0">
              <a:solidFill>
                <a:srgbClr val="595959"/>
              </a:solidFill>
              <a:effectLst/>
              <a:latin typeface="Garamond" panose="02020404030301010803" pitchFamily="18" charset="0"/>
              <a:ea typeface="STXinwei"/>
              <a:cs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426203" y="-58942"/>
            <a:ext cx="3303432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400" u="sng" kern="1400" dirty="0">
                <a:solidFill>
                  <a:srgbClr val="007789"/>
                </a:solidFill>
                <a:effectLst/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Resultados </a:t>
            </a:r>
            <a:r>
              <a:rPr lang="es-ES" sz="2400" u="sng" kern="1400" dirty="0">
                <a:solidFill>
                  <a:srgbClr val="007789"/>
                </a:solidFill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D</a:t>
            </a:r>
            <a:r>
              <a:rPr lang="es-ES" sz="2400" u="sng" kern="1400" dirty="0">
                <a:solidFill>
                  <a:srgbClr val="007789"/>
                </a:solidFill>
                <a:effectLst/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estacados </a:t>
            </a:r>
            <a:r>
              <a:rPr lang="es-ES" sz="2400" kern="1400" dirty="0">
                <a:solidFill>
                  <a:srgbClr val="007789"/>
                </a:solidFill>
                <a:effectLst/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Cuestionario sobre Hábitos Sostenibles y Reducción de Residuos</a:t>
            </a:r>
            <a:endParaRPr lang="en-US" dirty="0"/>
          </a:p>
        </p:txBody>
      </p:sp>
      <p:sp>
        <p:nvSpPr>
          <p:cNvPr id="7" name="CuadroTexto 6"/>
          <p:cNvSpPr txBox="1"/>
          <p:nvPr/>
        </p:nvSpPr>
        <p:spPr>
          <a:xfrm>
            <a:off x="326371" y="112831"/>
            <a:ext cx="2995563" cy="418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accent5">
                    <a:lumMod val="50000"/>
                  </a:schemeClr>
                </a:solidFill>
                <a:latin typeface="Constantia" panose="02030602050306030303" pitchFamily="18" charset="0"/>
              </a:rPr>
              <a:t>Marzo 2024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14013" y="9102808"/>
            <a:ext cx="1122744" cy="391534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2567582" y="3939236"/>
            <a:ext cx="1815040" cy="1395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>
                    <a:lumMod val="50000"/>
                  </a:schemeClr>
                </a:solidFill>
              </a:rPr>
              <a:t>Género</a:t>
            </a:r>
          </a:p>
          <a:p>
            <a:r>
              <a:rPr lang="es-ES" b="1" dirty="0">
                <a:solidFill>
                  <a:srgbClr val="FFA767"/>
                </a:solidFill>
              </a:rPr>
              <a:t>72,9 % F</a:t>
            </a:r>
          </a:p>
          <a:p>
            <a:r>
              <a:rPr lang="es-ES" b="1" dirty="0">
                <a:solidFill>
                  <a:srgbClr val="2F929A"/>
                </a:solidFill>
              </a:rPr>
              <a:t>26,3 % M</a:t>
            </a:r>
          </a:p>
          <a:p>
            <a:endParaRPr lang="en-US" b="1" dirty="0"/>
          </a:p>
        </p:txBody>
      </p:sp>
      <p:graphicFrame>
        <p:nvGraphicFramePr>
          <p:cNvPr id="19" name="Gráfico 18"/>
          <p:cNvGraphicFramePr/>
          <p:nvPr>
            <p:extLst>
              <p:ext uri="{D42A27DB-BD31-4B8C-83A1-F6EECF244321}">
                <p14:modId xmlns:p14="http://schemas.microsoft.com/office/powerpoint/2010/main" val="1647061253"/>
              </p:ext>
            </p:extLst>
          </p:nvPr>
        </p:nvGraphicFramePr>
        <p:xfrm>
          <a:off x="3321934" y="3847046"/>
          <a:ext cx="3729003" cy="223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Gráfico 20"/>
          <p:cNvGraphicFramePr/>
          <p:nvPr>
            <p:extLst>
              <p:ext uri="{D42A27DB-BD31-4B8C-83A1-F6EECF244321}">
                <p14:modId xmlns:p14="http://schemas.microsoft.com/office/powerpoint/2010/main" val="2843304630"/>
              </p:ext>
            </p:extLst>
          </p:nvPr>
        </p:nvGraphicFramePr>
        <p:xfrm>
          <a:off x="6947661" y="453155"/>
          <a:ext cx="4553585" cy="2362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2" name="Gráfico 21"/>
          <p:cNvGraphicFramePr/>
          <p:nvPr>
            <p:extLst>
              <p:ext uri="{D42A27DB-BD31-4B8C-83A1-F6EECF244321}">
                <p14:modId xmlns:p14="http://schemas.microsoft.com/office/powerpoint/2010/main" val="3017286069"/>
              </p:ext>
            </p:extLst>
          </p:nvPr>
        </p:nvGraphicFramePr>
        <p:xfrm>
          <a:off x="6947661" y="2815990"/>
          <a:ext cx="5000625" cy="299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8" name="Rectángulo 17"/>
          <p:cNvSpPr/>
          <p:nvPr/>
        </p:nvSpPr>
        <p:spPr>
          <a:xfrm>
            <a:off x="154583" y="3409708"/>
            <a:ext cx="59088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latin typeface="Garamond" panose="020204040303010108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La encuesta voluntaria fue respondida por un total de 133 personas. </a:t>
            </a:r>
            <a:endParaRPr lang="en-US" sz="1600" dirty="0"/>
          </a:p>
        </p:txBody>
      </p:sp>
      <p:graphicFrame>
        <p:nvGraphicFramePr>
          <p:cNvPr id="24" name="Gráfico 23"/>
          <p:cNvGraphicFramePr/>
          <p:nvPr>
            <p:extLst>
              <p:ext uri="{D42A27DB-BD31-4B8C-83A1-F6EECF244321}">
                <p14:modId xmlns:p14="http://schemas.microsoft.com/office/powerpoint/2010/main" val="4135487613"/>
              </p:ext>
            </p:extLst>
          </p:nvPr>
        </p:nvGraphicFramePr>
        <p:xfrm>
          <a:off x="381081" y="6286243"/>
          <a:ext cx="4966423" cy="238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25" name="Imagen 24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132" y="6151133"/>
            <a:ext cx="5000625" cy="2034881"/>
          </a:xfrm>
          <a:prstGeom prst="rect">
            <a:avLst/>
          </a:prstGeom>
          <a:noFill/>
        </p:spPr>
      </p:pic>
      <p:sp>
        <p:nvSpPr>
          <p:cNvPr id="23" name="Rectángulo 22"/>
          <p:cNvSpPr/>
          <p:nvPr/>
        </p:nvSpPr>
        <p:spPr>
          <a:xfrm>
            <a:off x="6063459" y="5929983"/>
            <a:ext cx="65307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latin typeface="Garamond" panose="020204040303010108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En la siguiente lista se recogen las propuestas más repetidas por los participantes:</a:t>
            </a:r>
            <a:endParaRPr lang="en-US" sz="1600" dirty="0"/>
          </a:p>
        </p:txBody>
      </p:sp>
      <p:sp>
        <p:nvSpPr>
          <p:cNvPr id="26" name="Rectángulo 25"/>
          <p:cNvSpPr/>
          <p:nvPr/>
        </p:nvSpPr>
        <p:spPr>
          <a:xfrm>
            <a:off x="5883988" y="8102300"/>
            <a:ext cx="68896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rgbClr val="2F929A"/>
                </a:solidFill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¡Muchas gracias por vuestra participación! </a:t>
            </a:r>
          </a:p>
          <a:p>
            <a:r>
              <a:rPr lang="es-ES" sz="1600" dirty="0">
                <a:latin typeface="Garamond" panose="020204040303010108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Con la información obtenida se pueden diseñar y desarrollar acciones y medidas concretas, ajustadas a las necesidades específicas de la comunidad educativa. </a:t>
            </a:r>
            <a:endParaRPr lang="en-US" sz="1600" dirty="0">
              <a:latin typeface="Garamond" panose="02020404030301010803" pitchFamily="18" charset="0"/>
              <a:ea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5883988" y="9102808"/>
            <a:ext cx="5442857" cy="418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Garamond" panose="020204040303010108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Puedes consultar el informe completo en el siguiente </a:t>
            </a:r>
            <a:r>
              <a:rPr lang="es-ES" dirty="0">
                <a:solidFill>
                  <a:srgbClr val="2F929A"/>
                </a:solidFill>
              </a:rPr>
              <a:t>link</a:t>
            </a:r>
            <a:r>
              <a:rPr lang="es-E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9771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135</Words>
  <Application>Microsoft Office PowerPoint</Application>
  <PresentationFormat>Papel A3 (297 x 420 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STXinwei</vt:lpstr>
      <vt:lpstr>Arial</vt:lpstr>
      <vt:lpstr>Calibri</vt:lpstr>
      <vt:lpstr>Calibri Light</vt:lpstr>
      <vt:lpstr>Constantia</vt:lpstr>
      <vt:lpstr>Garamond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RTC</dc:creator>
  <cp:lastModifiedBy>Administrador</cp:lastModifiedBy>
  <cp:revision>7</cp:revision>
  <dcterms:created xsi:type="dcterms:W3CDTF">2024-03-18T16:38:31Z</dcterms:created>
  <dcterms:modified xsi:type="dcterms:W3CDTF">2024-04-11T10:10:08Z</dcterms:modified>
</cp:coreProperties>
</file>